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1" r:id="rId1"/>
  </p:sldMasterIdLst>
  <p:sldIdLst>
    <p:sldId id="256" r:id="rId2"/>
    <p:sldId id="257" r:id="rId3"/>
    <p:sldId id="264" r:id="rId4"/>
    <p:sldId id="259" r:id="rId5"/>
    <p:sldId id="266" r:id="rId6"/>
    <p:sldId id="262" r:id="rId7"/>
    <p:sldId id="268" r:id="rId8"/>
    <p:sldId id="261"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18CC1AE5-97BF-4307-A1DF-603C7812145E}" type="datetimeFigureOut">
              <a:rPr lang="ru-RU" smtClean="0"/>
              <a:t>06.05.2016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5439E0D-57EB-49AC-9424-160DB0FC51D1}" type="slidenum">
              <a:rPr lang="ru-RU" smtClean="0"/>
              <a:t>‹#›</a:t>
            </a:fld>
            <a:endParaRPr lang="ru-RU"/>
          </a:p>
        </p:txBody>
      </p:sp>
    </p:spTree>
    <p:extLst>
      <p:ext uri="{BB962C8B-B14F-4D97-AF65-F5344CB8AC3E}">
        <p14:creationId xmlns:p14="http://schemas.microsoft.com/office/powerpoint/2010/main" val="4063249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18CC1AE5-97BF-4307-A1DF-603C7812145E}" type="datetimeFigureOut">
              <a:rPr lang="ru-RU" smtClean="0"/>
              <a:t>06.05.2016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5439E0D-57EB-49AC-9424-160DB0FC51D1}" type="slidenum">
              <a:rPr lang="ru-RU" smtClean="0"/>
              <a:t>‹#›</a:t>
            </a:fld>
            <a:endParaRPr lang="ru-RU"/>
          </a:p>
        </p:txBody>
      </p:sp>
    </p:spTree>
    <p:extLst>
      <p:ext uri="{BB962C8B-B14F-4D97-AF65-F5344CB8AC3E}">
        <p14:creationId xmlns:p14="http://schemas.microsoft.com/office/powerpoint/2010/main" val="3631948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18CC1AE5-97BF-4307-A1DF-603C7812145E}" type="datetimeFigureOut">
              <a:rPr lang="ru-RU" smtClean="0"/>
              <a:t>06.05.2016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5439E0D-57EB-49AC-9424-160DB0FC51D1}" type="slidenum">
              <a:rPr lang="ru-RU" smtClean="0"/>
              <a:t>‹#›</a:t>
            </a:fld>
            <a:endParaRPr lang="ru-RU"/>
          </a:p>
        </p:txBody>
      </p:sp>
    </p:spTree>
    <p:extLst>
      <p:ext uri="{BB962C8B-B14F-4D97-AF65-F5344CB8AC3E}">
        <p14:creationId xmlns:p14="http://schemas.microsoft.com/office/powerpoint/2010/main" val="2733605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18CC1AE5-97BF-4307-A1DF-603C7812145E}" type="datetimeFigureOut">
              <a:rPr lang="ru-RU" smtClean="0"/>
              <a:t>06.05.2016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5439E0D-57EB-49AC-9424-160DB0FC51D1}" type="slidenum">
              <a:rPr lang="ru-RU" smtClean="0"/>
              <a:t>‹#›</a:t>
            </a:fld>
            <a:endParaRPr lang="ru-R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377293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8CC1AE5-97BF-4307-A1DF-603C7812145E}" type="datetimeFigureOut">
              <a:rPr lang="ru-RU" smtClean="0"/>
              <a:t>06.05.2016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5439E0D-57EB-49AC-9424-160DB0FC51D1}" type="slidenum">
              <a:rPr lang="ru-RU" smtClean="0"/>
              <a:t>‹#›</a:t>
            </a:fld>
            <a:endParaRPr lang="ru-RU"/>
          </a:p>
        </p:txBody>
      </p:sp>
    </p:spTree>
    <p:extLst>
      <p:ext uri="{BB962C8B-B14F-4D97-AF65-F5344CB8AC3E}">
        <p14:creationId xmlns:p14="http://schemas.microsoft.com/office/powerpoint/2010/main" val="259045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8CC1AE5-97BF-4307-A1DF-603C7812145E}" type="datetimeFigureOut">
              <a:rPr lang="ru-RU" smtClean="0"/>
              <a:t>06.05.2016</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5439E0D-57EB-49AC-9424-160DB0FC51D1}" type="slidenum">
              <a:rPr lang="ru-RU" smtClean="0"/>
              <a:t>‹#›</a:t>
            </a:fld>
            <a:endParaRPr lang="ru-RU"/>
          </a:p>
        </p:txBody>
      </p:sp>
    </p:spTree>
    <p:extLst>
      <p:ext uri="{BB962C8B-B14F-4D97-AF65-F5344CB8AC3E}">
        <p14:creationId xmlns:p14="http://schemas.microsoft.com/office/powerpoint/2010/main" val="1456734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8CC1AE5-97BF-4307-A1DF-603C7812145E}" type="datetimeFigureOut">
              <a:rPr lang="ru-RU" smtClean="0"/>
              <a:t>06.05.2016</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5439E0D-57EB-49AC-9424-160DB0FC51D1}" type="slidenum">
              <a:rPr lang="ru-RU" smtClean="0"/>
              <a:t>‹#›</a:t>
            </a:fld>
            <a:endParaRPr lang="ru-RU"/>
          </a:p>
        </p:txBody>
      </p:sp>
    </p:spTree>
    <p:extLst>
      <p:ext uri="{BB962C8B-B14F-4D97-AF65-F5344CB8AC3E}">
        <p14:creationId xmlns:p14="http://schemas.microsoft.com/office/powerpoint/2010/main" val="3020926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8CC1AE5-97BF-4307-A1DF-603C7812145E}" type="datetimeFigureOut">
              <a:rPr lang="ru-RU" smtClean="0"/>
              <a:t>06.05.2016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5439E0D-57EB-49AC-9424-160DB0FC51D1}" type="slidenum">
              <a:rPr lang="ru-RU" smtClean="0"/>
              <a:t>‹#›</a:t>
            </a:fld>
            <a:endParaRPr lang="ru-RU"/>
          </a:p>
        </p:txBody>
      </p:sp>
    </p:spTree>
    <p:extLst>
      <p:ext uri="{BB962C8B-B14F-4D97-AF65-F5344CB8AC3E}">
        <p14:creationId xmlns:p14="http://schemas.microsoft.com/office/powerpoint/2010/main" val="416669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8CC1AE5-97BF-4307-A1DF-603C7812145E}" type="datetimeFigureOut">
              <a:rPr lang="ru-RU" smtClean="0"/>
              <a:t>06.05.2016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5439E0D-57EB-49AC-9424-160DB0FC51D1}" type="slidenum">
              <a:rPr lang="ru-RU" smtClean="0"/>
              <a:t>‹#›</a:t>
            </a:fld>
            <a:endParaRPr lang="ru-RU"/>
          </a:p>
        </p:txBody>
      </p:sp>
    </p:spTree>
    <p:extLst>
      <p:ext uri="{BB962C8B-B14F-4D97-AF65-F5344CB8AC3E}">
        <p14:creationId xmlns:p14="http://schemas.microsoft.com/office/powerpoint/2010/main" val="2555796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p:cNvSpPr>
            <a:spLocks noGrp="1"/>
          </p:cNvSpPr>
          <p:nvPr>
            <p:ph type="dt" sz="half" idx="10"/>
          </p:nvPr>
        </p:nvSpPr>
        <p:spPr/>
        <p:txBody>
          <a:bodyPr/>
          <a:lstStyle/>
          <a:p>
            <a:fld id="{18CC1AE5-97BF-4307-A1DF-603C7812145E}" type="datetimeFigureOut">
              <a:rPr lang="ru-RU" smtClean="0"/>
              <a:t>06.05.2016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5439E0D-57EB-49AC-9424-160DB0FC51D1}" type="slidenum">
              <a:rPr lang="ru-RU" smtClean="0"/>
              <a:t>‹#›</a:t>
            </a:fld>
            <a:endParaRPr lang="ru-RU"/>
          </a:p>
        </p:txBody>
      </p:sp>
    </p:spTree>
    <p:extLst>
      <p:ext uri="{BB962C8B-B14F-4D97-AF65-F5344CB8AC3E}">
        <p14:creationId xmlns:p14="http://schemas.microsoft.com/office/powerpoint/2010/main" val="2439021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8CC1AE5-97BF-4307-A1DF-603C7812145E}" type="datetimeFigureOut">
              <a:rPr lang="ru-RU" smtClean="0"/>
              <a:t>06.05.2016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5439E0D-57EB-49AC-9424-160DB0FC51D1}" type="slidenum">
              <a:rPr lang="ru-RU" smtClean="0"/>
              <a:t>‹#›</a:t>
            </a:fld>
            <a:endParaRPr lang="ru-RU"/>
          </a:p>
        </p:txBody>
      </p:sp>
    </p:spTree>
    <p:extLst>
      <p:ext uri="{BB962C8B-B14F-4D97-AF65-F5344CB8AC3E}">
        <p14:creationId xmlns:p14="http://schemas.microsoft.com/office/powerpoint/2010/main" val="3359046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18CC1AE5-97BF-4307-A1DF-603C7812145E}" type="datetimeFigureOut">
              <a:rPr lang="ru-RU" smtClean="0"/>
              <a:t>06.05.2016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5439E0D-57EB-49AC-9424-160DB0FC51D1}" type="slidenum">
              <a:rPr lang="ru-RU" smtClean="0"/>
              <a:t>‹#›</a:t>
            </a:fld>
            <a:endParaRPr lang="ru-RU"/>
          </a:p>
        </p:txBody>
      </p:sp>
    </p:spTree>
    <p:extLst>
      <p:ext uri="{BB962C8B-B14F-4D97-AF65-F5344CB8AC3E}">
        <p14:creationId xmlns:p14="http://schemas.microsoft.com/office/powerpoint/2010/main" val="3699916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18CC1AE5-97BF-4307-A1DF-603C7812145E}" type="datetimeFigureOut">
              <a:rPr lang="ru-RU" smtClean="0"/>
              <a:t>06.05.2016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5439E0D-57EB-49AC-9424-160DB0FC51D1}" type="slidenum">
              <a:rPr lang="ru-RU" smtClean="0"/>
              <a:t>‹#›</a:t>
            </a:fld>
            <a:endParaRPr lang="ru-RU"/>
          </a:p>
        </p:txBody>
      </p:sp>
    </p:spTree>
    <p:extLst>
      <p:ext uri="{BB962C8B-B14F-4D97-AF65-F5344CB8AC3E}">
        <p14:creationId xmlns:p14="http://schemas.microsoft.com/office/powerpoint/2010/main" val="2678350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7" name="Date Placeholder 2"/>
          <p:cNvSpPr>
            <a:spLocks noGrp="1"/>
          </p:cNvSpPr>
          <p:nvPr>
            <p:ph type="dt" sz="half" idx="10"/>
          </p:nvPr>
        </p:nvSpPr>
        <p:spPr/>
        <p:txBody>
          <a:bodyPr/>
          <a:lstStyle/>
          <a:p>
            <a:fld id="{18CC1AE5-97BF-4307-A1DF-603C7812145E}" type="datetimeFigureOut">
              <a:rPr lang="ru-RU" smtClean="0"/>
              <a:t>06.05.2016</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A5439E0D-57EB-49AC-9424-160DB0FC51D1}" type="slidenum">
              <a:rPr lang="ru-RU" smtClean="0"/>
              <a:t>‹#›</a:t>
            </a:fld>
            <a:endParaRPr lang="ru-RU"/>
          </a:p>
        </p:txBody>
      </p:sp>
    </p:spTree>
    <p:extLst>
      <p:ext uri="{BB962C8B-B14F-4D97-AF65-F5344CB8AC3E}">
        <p14:creationId xmlns:p14="http://schemas.microsoft.com/office/powerpoint/2010/main" val="1649524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8CC1AE5-97BF-4307-A1DF-603C7812145E}" type="datetimeFigureOut">
              <a:rPr lang="ru-RU" smtClean="0"/>
              <a:t>06.05.2016</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A5439E0D-57EB-49AC-9424-160DB0FC51D1}" type="slidenum">
              <a:rPr lang="ru-RU" smtClean="0"/>
              <a:t>‹#›</a:t>
            </a:fld>
            <a:endParaRPr lang="ru-RU"/>
          </a:p>
        </p:txBody>
      </p:sp>
    </p:spTree>
    <p:extLst>
      <p:ext uri="{BB962C8B-B14F-4D97-AF65-F5344CB8AC3E}">
        <p14:creationId xmlns:p14="http://schemas.microsoft.com/office/powerpoint/2010/main" val="1090121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7" name="Date Placeholder 4"/>
          <p:cNvSpPr>
            <a:spLocks noGrp="1"/>
          </p:cNvSpPr>
          <p:nvPr>
            <p:ph type="dt" sz="half" idx="10"/>
          </p:nvPr>
        </p:nvSpPr>
        <p:spPr/>
        <p:txBody>
          <a:bodyPr/>
          <a:lstStyle/>
          <a:p>
            <a:fld id="{18CC1AE5-97BF-4307-A1DF-603C7812145E}" type="datetimeFigureOut">
              <a:rPr lang="ru-RU" smtClean="0"/>
              <a:t>06.05.2016</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A5439E0D-57EB-49AC-9424-160DB0FC51D1}" type="slidenum">
              <a:rPr lang="ru-RU" smtClean="0"/>
              <a:t>‹#›</a:t>
            </a:fld>
            <a:endParaRPr lang="ru-RU"/>
          </a:p>
        </p:txBody>
      </p:sp>
    </p:spTree>
    <p:extLst>
      <p:ext uri="{BB962C8B-B14F-4D97-AF65-F5344CB8AC3E}">
        <p14:creationId xmlns:p14="http://schemas.microsoft.com/office/powerpoint/2010/main" val="1383042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18CC1AE5-97BF-4307-A1DF-603C7812145E}" type="datetimeFigureOut">
              <a:rPr lang="ru-RU" smtClean="0"/>
              <a:t>06.05.2016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5439E0D-57EB-49AC-9424-160DB0FC51D1}" type="slidenum">
              <a:rPr lang="ru-RU" smtClean="0"/>
              <a:t>‹#›</a:t>
            </a:fld>
            <a:endParaRPr lang="ru-RU"/>
          </a:p>
        </p:txBody>
      </p:sp>
    </p:spTree>
    <p:extLst>
      <p:ext uri="{BB962C8B-B14F-4D97-AF65-F5344CB8AC3E}">
        <p14:creationId xmlns:p14="http://schemas.microsoft.com/office/powerpoint/2010/main" val="2382405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8CC1AE5-97BF-4307-A1DF-603C7812145E}" type="datetimeFigureOut">
              <a:rPr lang="ru-RU" smtClean="0"/>
              <a:t>06.05.2016</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5439E0D-57EB-49AC-9424-160DB0FC51D1}" type="slidenum">
              <a:rPr lang="ru-RU" smtClean="0"/>
              <a:t>‹#›</a:t>
            </a:fld>
            <a:endParaRPr lang="ru-RU"/>
          </a:p>
        </p:txBody>
      </p:sp>
    </p:spTree>
    <p:extLst>
      <p:ext uri="{BB962C8B-B14F-4D97-AF65-F5344CB8AC3E}">
        <p14:creationId xmlns:p14="http://schemas.microsoft.com/office/powerpoint/2010/main" val="2395457631"/>
      </p:ext>
    </p:extLst>
  </p:cSld>
  <p:clrMap bg1="dk1" tx1="lt1" bg2="dk2" tx2="lt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 id="2147483817" r:id="rId16"/>
    <p:sldLayoutId id="2147483818"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437322"/>
            <a:ext cx="9144000" cy="3072641"/>
          </a:xfrm>
        </p:spPr>
        <p:txBody>
          <a:bodyPr>
            <a:normAutofit fontScale="90000"/>
          </a:bodyPr>
          <a:lstStyle/>
          <a:p>
            <a:r>
              <a:rPr lang="ru-RU" sz="3100" b="1" dirty="0"/>
              <a:t>Автономная некоммерческая организация научно – философский</a:t>
            </a:r>
            <a:br>
              <a:rPr lang="ru-RU" sz="3100" dirty="0"/>
            </a:br>
            <a:r>
              <a:rPr lang="ru-RU" sz="3100" b="1" dirty="0"/>
              <a:t>«Метагалактический Центр Зеленогорск»</a:t>
            </a:r>
            <a:br>
              <a:rPr lang="ru-RU" sz="3100" dirty="0"/>
            </a:br>
            <a:r>
              <a:rPr lang="ru-RU" b="1" dirty="0"/>
              <a:t> </a:t>
            </a:r>
            <a:br>
              <a:rPr lang="ru-RU" dirty="0"/>
            </a:br>
            <a:endParaRPr lang="ru-RU" sz="4000" dirty="0"/>
          </a:p>
        </p:txBody>
      </p:sp>
      <p:sp>
        <p:nvSpPr>
          <p:cNvPr id="3" name="Подзаголовок 2"/>
          <p:cNvSpPr>
            <a:spLocks noGrp="1"/>
          </p:cNvSpPr>
          <p:nvPr>
            <p:ph type="subTitle" idx="1"/>
          </p:nvPr>
        </p:nvSpPr>
        <p:spPr>
          <a:xfrm>
            <a:off x="1154955" y="4359965"/>
            <a:ext cx="8825658" cy="1278835"/>
          </a:xfrm>
        </p:spPr>
        <p:txBody>
          <a:bodyPr>
            <a:normAutofit fontScale="85000" lnSpcReduction="20000"/>
          </a:bodyPr>
          <a:lstStyle/>
          <a:p>
            <a:r>
              <a:rPr lang="ru-RU" sz="3600" u="sng" dirty="0"/>
              <a:t>Метагалактический Центр </a:t>
            </a:r>
            <a:r>
              <a:rPr lang="ru-RU" sz="3600" dirty="0"/>
              <a:t>– это Центр комплексного  развития Человека с позиции Нового Времени.</a:t>
            </a:r>
          </a:p>
        </p:txBody>
      </p:sp>
    </p:spTree>
    <p:extLst>
      <p:ext uri="{BB962C8B-B14F-4D97-AF65-F5344CB8AC3E}">
        <p14:creationId xmlns:p14="http://schemas.microsoft.com/office/powerpoint/2010/main" val="1551688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7164" y="365125"/>
            <a:ext cx="10346635" cy="1715466"/>
          </a:xfrm>
        </p:spPr>
        <p:txBody>
          <a:bodyPr>
            <a:normAutofit fontScale="90000"/>
          </a:bodyPr>
          <a:lstStyle/>
          <a:p>
            <a:r>
              <a:rPr lang="ru-RU" i="1" dirty="0"/>
              <a:t>Познавая себя человек, познаёт окружающий мир.</a:t>
            </a:r>
            <a:br>
              <a:rPr lang="ru-RU" dirty="0"/>
            </a:br>
            <a:endParaRPr lang="ru-RU" dirty="0"/>
          </a:p>
        </p:txBody>
      </p:sp>
      <p:pic>
        <p:nvPicPr>
          <p:cNvPr id="4" name="Объект 3" descr="C:\Users\User\Pictures\Новая папка\489.jpg"/>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4439478" y="1656522"/>
            <a:ext cx="5632174" cy="4532243"/>
          </a:xfrm>
          <a:prstGeom prst="rect">
            <a:avLst/>
          </a:prstGeom>
          <a:noFill/>
          <a:ln>
            <a:noFill/>
          </a:ln>
        </p:spPr>
      </p:pic>
    </p:spTree>
    <p:extLst>
      <p:ext uri="{BB962C8B-B14F-4D97-AF65-F5344CB8AC3E}">
        <p14:creationId xmlns:p14="http://schemas.microsoft.com/office/powerpoint/2010/main" val="3969988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8982797" cy="1443448"/>
          </a:xfrm>
        </p:spPr>
        <p:txBody>
          <a:bodyPr/>
          <a:lstStyle/>
          <a:p>
            <a:r>
              <a:rPr lang="ru-RU" sz="2800" dirty="0"/>
              <a:t>Новая Эпоха  - это переход Человека от Чувственного познания мира к Сознательному восприятию действительности.</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896166"/>
            <a:ext cx="8825345" cy="4961834"/>
          </a:xfrm>
        </p:spPr>
      </p:pic>
    </p:spTree>
    <p:extLst>
      <p:ext uri="{BB962C8B-B14F-4D97-AF65-F5344CB8AC3E}">
        <p14:creationId xmlns:p14="http://schemas.microsoft.com/office/powerpoint/2010/main" val="2791187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3907" y="1258957"/>
            <a:ext cx="5092906" cy="2170043"/>
          </a:xfrm>
        </p:spPr>
        <p:txBody>
          <a:bodyPr>
            <a:normAutofit fontScale="90000"/>
          </a:bodyPr>
          <a:lstStyle/>
          <a:p>
            <a:br>
              <a:rPr lang="ru-RU" sz="2000" dirty="0"/>
            </a:br>
            <a:r>
              <a:rPr lang="ru-RU" sz="2000" b="1" i="1" dirty="0">
                <a:solidFill>
                  <a:srgbClr val="FFFF00"/>
                </a:solidFill>
              </a:rPr>
              <a:t>Вселенная – это весь существующий материальный мир, безграничный во времени и пространстве и бесконечно разнообразный по формам, которые, принимает материя в процессе своего развития.</a:t>
            </a:r>
            <a:br>
              <a:rPr lang="ru-RU" sz="2000" b="1" i="1" dirty="0">
                <a:solidFill>
                  <a:srgbClr val="FFFF00"/>
                </a:solidFill>
              </a:rPr>
            </a:br>
            <a:r>
              <a:rPr lang="ru-RU" sz="2000" b="1" i="1" dirty="0">
                <a:solidFill>
                  <a:srgbClr val="FFFF00"/>
                </a:solidFill>
              </a:rPr>
              <a:t> Часть Вселенной, охваченная астрономическими наблюдениями, называется Метагалактикой.</a:t>
            </a:r>
          </a:p>
        </p:txBody>
      </p:sp>
      <p:pic>
        <p:nvPicPr>
          <p:cNvPr id="5" name="Рисунок 4" descr="C:\Users\User\Pictures\Новая папка\2.jpg"/>
          <p:cNvPicPr>
            <a:picLocks noGrp="1"/>
          </p:cNvPicPr>
          <p:nvPr>
            <p:ph type="pic" idx="1"/>
          </p:nvPr>
        </p:nvPicPr>
        <p:blipFill>
          <a:blip r:embed="rId2" cstate="print">
            <a:extLst>
              <a:ext uri="{28A0092B-C50C-407E-A947-70E740481C1C}">
                <a14:useLocalDpi xmlns:a14="http://schemas.microsoft.com/office/drawing/2010/main" val="0"/>
              </a:ext>
            </a:extLst>
          </a:blip>
          <a:srcRect t="17094" b="17094"/>
          <a:stretch>
            <a:fillRect/>
          </a:stretch>
        </p:blipFill>
        <p:spPr bwMode="auto">
          <a:xfrm>
            <a:off x="6440556" y="1073427"/>
            <a:ext cx="4784035" cy="3021496"/>
          </a:xfrm>
          <a:prstGeom prst="rect">
            <a:avLst/>
          </a:prstGeom>
          <a:noFill/>
          <a:ln>
            <a:noFill/>
          </a:ln>
        </p:spPr>
      </p:pic>
      <p:sp>
        <p:nvSpPr>
          <p:cNvPr id="4" name="Текст 3"/>
          <p:cNvSpPr>
            <a:spLocks noGrp="1"/>
          </p:cNvSpPr>
          <p:nvPr>
            <p:ph type="body" sz="half" idx="2"/>
          </p:nvPr>
        </p:nvSpPr>
        <p:spPr/>
        <p:txBody>
          <a:bodyPr>
            <a:normAutofit/>
          </a:bodyPr>
          <a:lstStyle/>
          <a:p>
            <a:r>
              <a:rPr lang="ru-RU" sz="2400" b="1" i="1" dirty="0">
                <a:solidFill>
                  <a:srgbClr val="FFFF00"/>
                </a:solidFill>
              </a:rPr>
              <a:t>Развивая Метагалактику, мы переходим в более организованный  вид Материи</a:t>
            </a:r>
          </a:p>
        </p:txBody>
      </p:sp>
    </p:spTree>
    <p:extLst>
      <p:ext uri="{BB962C8B-B14F-4D97-AF65-F5344CB8AC3E}">
        <p14:creationId xmlns:p14="http://schemas.microsoft.com/office/powerpoint/2010/main" val="390628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1800" b="1" i="1" dirty="0"/>
              <a:t>Разные страны на протяжении своей истории исполняли ту или иную миссию для человечества.</a:t>
            </a:r>
            <a:br>
              <a:rPr lang="ru-RU" sz="1800" b="1" i="1" dirty="0"/>
            </a:br>
            <a:r>
              <a:rPr lang="ru-RU" sz="1800" b="1" i="1" dirty="0"/>
              <a:t>Россия издревле предназначалась для формирования нового современного Человека. Именно Россия как правопреемница Советского Союза, отмечают предсказатели, философы, историки и политологи, за века развития преуспела в формировании нового Человека, ярким примером которого явился Советский Человек </a:t>
            </a:r>
          </a:p>
        </p:txBody>
      </p:sp>
      <p:pic>
        <p:nvPicPr>
          <p:cNvPr id="5" name="Объект 4"/>
          <p:cNvPicPr>
            <a:picLocks noGrp="1" noChangeAspect="1"/>
          </p:cNvPicPr>
          <p:nvPr>
            <p:ph idx="1"/>
          </p:nvPr>
        </p:nvPicPr>
        <p:blipFill>
          <a:blip r:embed="rId2"/>
          <a:stretch>
            <a:fillRect/>
          </a:stretch>
        </p:blipFill>
        <p:spPr>
          <a:xfrm>
            <a:off x="3052925" y="2406912"/>
            <a:ext cx="5047926" cy="3487214"/>
          </a:xfrm>
          <a:prstGeom prst="rect">
            <a:avLst/>
          </a:prstGeom>
        </p:spPr>
      </p:pic>
    </p:spTree>
    <p:extLst>
      <p:ext uri="{BB962C8B-B14F-4D97-AF65-F5344CB8AC3E}">
        <p14:creationId xmlns:p14="http://schemas.microsoft.com/office/powerpoint/2010/main" val="2934350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3907" y="1842655"/>
            <a:ext cx="4928238" cy="1205345"/>
          </a:xfrm>
        </p:spPr>
        <p:txBody>
          <a:bodyPr>
            <a:noAutofit/>
          </a:bodyPr>
          <a:lstStyle/>
          <a:p>
            <a:r>
              <a:rPr lang="ru-RU" sz="2000" b="1" i="1" dirty="0"/>
              <a:t>Философия русского космизма -  основа Нового взгляда на Человека: о неразрывном единстве Человека, Земли и космоса, о космической природе человека и о его безграничных возможностях по освоению космоса. </a:t>
            </a:r>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l="24683" r="24683"/>
          <a:stretch>
            <a:fillRect/>
          </a:stretch>
        </p:blipFill>
        <p:spPr>
          <a:xfrm>
            <a:off x="6950133" y="1143000"/>
            <a:ext cx="3399212" cy="4856018"/>
          </a:xfrm>
        </p:spPr>
      </p:pic>
      <p:sp>
        <p:nvSpPr>
          <p:cNvPr id="4" name="Текст 3"/>
          <p:cNvSpPr>
            <a:spLocks noGrp="1"/>
          </p:cNvSpPr>
          <p:nvPr>
            <p:ph type="body" sz="half" idx="2"/>
          </p:nvPr>
        </p:nvSpPr>
        <p:spPr>
          <a:xfrm>
            <a:off x="1154954" y="3657600"/>
            <a:ext cx="5467519" cy="2840182"/>
          </a:xfrm>
        </p:spPr>
        <p:txBody>
          <a:bodyPr>
            <a:normAutofit fontScale="92500"/>
          </a:bodyPr>
          <a:lstStyle/>
          <a:p>
            <a:r>
              <a:rPr lang="ru-RU" b="1" i="1" dirty="0"/>
              <a:t>Итак, общими главными идеями философов русского космизма были:</a:t>
            </a:r>
            <a:endParaRPr lang="ru-RU" dirty="0"/>
          </a:p>
          <a:p>
            <a:r>
              <a:rPr lang="ru-RU" i="1" dirty="0"/>
              <a:t>1. Активная созидательная сознательная деятельность человека в переустройстве мира и через такую деятельность достижение свободы</a:t>
            </a:r>
            <a:br>
              <a:rPr lang="ru-RU" i="1" dirty="0"/>
            </a:br>
            <a:r>
              <a:rPr lang="ru-RU" i="1" dirty="0"/>
              <a:t>2. Идея Всеединства в отличие от авторитарности и индивидуализма</a:t>
            </a:r>
            <a:br>
              <a:rPr lang="ru-RU" i="1" dirty="0"/>
            </a:br>
            <a:r>
              <a:rPr lang="ru-RU" i="1" dirty="0"/>
              <a:t>3. Цельное знание как совокупность наук. Познание целостным Духом.</a:t>
            </a:r>
            <a:br>
              <a:rPr lang="ru-RU" i="1" dirty="0"/>
            </a:br>
            <a:r>
              <a:rPr lang="ru-RU" i="1" dirty="0"/>
              <a:t>4. Направленность философии на практическое применение</a:t>
            </a:r>
            <a:br>
              <a:rPr lang="ru-RU" i="1" dirty="0"/>
            </a:br>
            <a:r>
              <a:rPr lang="ru-RU" i="1" dirty="0"/>
              <a:t>5. Идея всеединства имеет всеохватность, космическое значение</a:t>
            </a:r>
            <a:br>
              <a:rPr lang="ru-RU" i="1" dirty="0"/>
            </a:br>
            <a:endParaRPr lang="ru-RU" dirty="0"/>
          </a:p>
          <a:p>
            <a:endParaRPr lang="ru-RU" dirty="0"/>
          </a:p>
        </p:txBody>
      </p:sp>
    </p:spTree>
    <p:extLst>
      <p:ext uri="{BB962C8B-B14F-4D97-AF65-F5344CB8AC3E}">
        <p14:creationId xmlns:p14="http://schemas.microsoft.com/office/powerpoint/2010/main" val="2404134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1" y="401783"/>
            <a:ext cx="4378036" cy="1537854"/>
          </a:xfrm>
        </p:spPr>
        <p:txBody>
          <a:bodyPr>
            <a:normAutofit/>
          </a:bodyPr>
          <a:lstStyle/>
          <a:p>
            <a:r>
              <a:rPr lang="ru-RU" sz="2000" dirty="0"/>
              <a:t>Новые разработки Российских учёных.</a:t>
            </a:r>
            <a:br>
              <a:rPr lang="ru-RU" sz="2000" dirty="0"/>
            </a:br>
            <a:endParaRPr lang="ru-RU" sz="2000" dirty="0"/>
          </a:p>
        </p:txBody>
      </p:sp>
      <p:sp>
        <p:nvSpPr>
          <p:cNvPr id="4" name="Текст 3"/>
          <p:cNvSpPr>
            <a:spLocks noGrp="1"/>
          </p:cNvSpPr>
          <p:nvPr>
            <p:ph type="body" sz="half" idx="2"/>
          </p:nvPr>
        </p:nvSpPr>
        <p:spPr>
          <a:xfrm>
            <a:off x="387928" y="2382982"/>
            <a:ext cx="5852006" cy="2646218"/>
          </a:xfrm>
        </p:spPr>
        <p:txBody>
          <a:bodyPr>
            <a:noAutofit/>
          </a:bodyPr>
          <a:lstStyle/>
          <a:p>
            <a:r>
              <a:rPr lang="ru-RU" sz="2000" b="1" i="1" dirty="0"/>
              <a:t>Русский космизм — это не безосновательные мечты наших выдающихся ученых-мыслителей о будущем человека и мироздания, а глубокая теория, которая не только поразительно предвосхищает современные и будущие достижения и открытия, но и дает нам обоснованную надежду на будущее.</a:t>
            </a: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0304" y="1170710"/>
            <a:ext cx="5890023" cy="5106592"/>
          </a:xfrm>
          <a:prstGeom prst="rect">
            <a:avLst/>
          </a:prstGeom>
        </p:spPr>
      </p:pic>
    </p:spTree>
    <p:extLst>
      <p:ext uri="{BB962C8B-B14F-4D97-AF65-F5344CB8AC3E}">
        <p14:creationId xmlns:p14="http://schemas.microsoft.com/office/powerpoint/2010/main" val="3530188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8297" y="569843"/>
            <a:ext cx="11714920" cy="3751668"/>
          </a:xfrm>
          <a:prstGeom prst="rect">
            <a:avLst/>
          </a:prstGeom>
        </p:spPr>
        <p:txBody>
          <a:bodyPr wrap="square">
            <a:spAutoFit/>
          </a:bodyPr>
          <a:lstStyle/>
          <a:p>
            <a:pPr>
              <a:lnSpc>
                <a:spcPct val="107000"/>
              </a:lnSpc>
              <a:spcAft>
                <a:spcPts val="800"/>
              </a:spcAft>
            </a:pPr>
            <a:r>
              <a:rPr lang="ru-RU" sz="3600" dirty="0">
                <a:latin typeface="Arial" panose="020B0604020202020204" pitchFamily="34" charset="0"/>
                <a:ea typeface="Calibri" panose="020F0502020204030204" pitchFamily="34" charset="0"/>
                <a:cs typeface="Times New Roman" panose="02020603050405020304" pitchFamily="18" charset="0"/>
              </a:rPr>
              <a:t> </a:t>
            </a:r>
            <a:endParaRPr lang="ru-RU" sz="3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ru-RU" sz="3600" dirty="0">
                <a:latin typeface="Arial" panose="020B0604020202020204" pitchFamily="34" charset="0"/>
                <a:ea typeface="Times New Roman" panose="02020603050405020304" pitchFamily="18" charset="0"/>
                <a:cs typeface="Times New Roman" panose="02020603050405020304" pitchFamily="18" charset="0"/>
              </a:rPr>
              <a:t>Приглашаем всех интересующихся современными направлениями развития Человека к совместному познанию Мира и анализом достижений цивилизации в области философии, культуры, искусства, науки, техники…. </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31074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1582</TotalTime>
  <Words>170</Words>
  <Application>Microsoft Office PowerPoint</Application>
  <PresentationFormat>Широкоэкранный</PresentationFormat>
  <Paragraphs>14</Paragraphs>
  <Slides>8</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8</vt:i4>
      </vt:variant>
    </vt:vector>
  </HeadingPairs>
  <TitlesOfParts>
    <vt:vector size="14" baseType="lpstr">
      <vt:lpstr>Arial</vt:lpstr>
      <vt:lpstr>Calibri</vt:lpstr>
      <vt:lpstr>Century Gothic</vt:lpstr>
      <vt:lpstr>Times New Roman</vt:lpstr>
      <vt:lpstr>Wingdings 3</vt:lpstr>
      <vt:lpstr>Ион</vt:lpstr>
      <vt:lpstr>Автономная некоммерческая организация научно – философский «Метагалактический Центр Зеленогорск»   </vt:lpstr>
      <vt:lpstr>Познавая себя человек, познаёт окружающий мир. </vt:lpstr>
      <vt:lpstr>Новая Эпоха  - это переход Человека от Чувственного познания мира к Сознательному восприятию действительности.</vt:lpstr>
      <vt:lpstr> Вселенная – это весь существующий материальный мир, безграничный во времени и пространстве и бесконечно разнообразный по формам, которые, принимает материя в процессе своего развития.  Часть Вселенной, охваченная астрономическими наблюдениями, называется Метагалактикой.</vt:lpstr>
      <vt:lpstr>Разные страны на протяжении своей истории исполняли ту или иную миссию для человечества. Россия издревле предназначалась для формирования нового современного Человека. Именно Россия как правопреемница Советского Союза, отмечают предсказатели, философы, историки и политологи, за века развития преуспела в формировании нового Человека, ярким примером которого явился Советский Человек </vt:lpstr>
      <vt:lpstr>Философия русского космизма -  основа Нового взгляда на Человека: о неразрывном единстве Человека, Земли и космоса, о космической природе человека и о его безграничных возможностях по освоению космоса. </vt:lpstr>
      <vt:lpstr>Новые разработки Российских учёных. </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Метагалактический Центр</dc:title>
  <dc:creator>User</dc:creator>
  <cp:lastModifiedBy>User</cp:lastModifiedBy>
  <cp:revision>20</cp:revision>
  <dcterms:created xsi:type="dcterms:W3CDTF">2016-05-03T13:24:14Z</dcterms:created>
  <dcterms:modified xsi:type="dcterms:W3CDTF">2016-05-06T03:57:53Z</dcterms:modified>
</cp:coreProperties>
</file>